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354" r:id="rId3"/>
    <p:sldId id="355" r:id="rId4"/>
    <p:sldId id="352" r:id="rId5"/>
    <p:sldId id="353" r:id="rId6"/>
    <p:sldId id="322" r:id="rId7"/>
    <p:sldId id="356" r:id="rId8"/>
    <p:sldId id="325" r:id="rId9"/>
    <p:sldId id="357" r:id="rId10"/>
    <p:sldId id="327" r:id="rId11"/>
    <p:sldId id="358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50" r:id="rId31"/>
    <p:sldId id="351" r:id="rId32"/>
    <p:sldId id="349" r:id="rId33"/>
    <p:sldId id="346" r:id="rId34"/>
    <p:sldId id="347" r:id="rId35"/>
    <p:sldId id="348" r:id="rId36"/>
    <p:sldId id="259" r:id="rId37"/>
    <p:sldId id="318" r:id="rId38"/>
    <p:sldId id="271" r:id="rId39"/>
    <p:sldId id="272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313" r:id="rId49"/>
    <p:sldId id="315" r:id="rId50"/>
    <p:sldId id="31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76"/>
  </p:normalViewPr>
  <p:slideViewPr>
    <p:cSldViewPr snapToGrid="0" snapToObjects="1">
      <p:cViewPr>
        <p:scale>
          <a:sx n="97" d="100"/>
          <a:sy n="97" d="100"/>
        </p:scale>
        <p:origin x="1352" y="376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68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61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first example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upper </a:t>
            </a:r>
            <a:r>
              <a:rPr lang="en-US" dirty="0" smtClean="0"/>
              <a:t>left shows a high</a:t>
            </a:r>
            <a:r>
              <a:rPr lang="en-US" baseline="0" dirty="0" smtClean="0"/>
              <a:t> throughput </a:t>
            </a:r>
            <a:r>
              <a:rPr lang="is-IS" baseline="0" dirty="0" smtClean="0"/>
              <a:t>… ~1TB / hour </a:t>
            </a:r>
          </a:p>
          <a:p>
            <a:r>
              <a:rPr lang="is-IS" baseline="0" dirty="0" smtClean="0"/>
              <a:t>For this system, the microscopy takes the data, store it in disk, and the data consumption is a analysis program that tracks the moving cells, and derive statisics based</a:t>
            </a:r>
          </a:p>
          <a:p>
            <a:r>
              <a:rPr lang="en-US" baseline="0" dirty="0" smtClean="0"/>
              <a:t>O</a:t>
            </a:r>
            <a:r>
              <a:rPr lang="is-IS" baseline="0" dirty="0" smtClean="0"/>
              <a:t>n the tracking result</a:t>
            </a:r>
          </a:p>
          <a:p>
            <a:r>
              <a:rPr lang="is-IS" baseline="0" dirty="0" smtClean="0"/>
              <a:t>Scientists needs  to store the video so that they can run analysis again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35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add page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3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06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42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43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5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240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3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evaluate my method,</a:t>
            </a:r>
            <a:r>
              <a:rPr lang="en-US" baseline="0" dirty="0" smtClean="0"/>
              <a:t> </a:t>
            </a:r>
            <a:r>
              <a:rPr lang="en-US" dirty="0" smtClean="0"/>
              <a:t>I plan to do these experiments, they include</a:t>
            </a:r>
            <a:r>
              <a:rPr lang="en-US" baseline="0" dirty="0" smtClean="0"/>
              <a:t> experiment for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69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8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thesis </a:t>
            </a:r>
            <a:r>
              <a:rPr lang="en-US" baseline="0" dirty="0" err="1" smtClean="0"/>
              <a:t>stagement</a:t>
            </a:r>
            <a:r>
              <a:rPr lang="en-US" baseline="0" dirty="0" smtClean="0"/>
              <a:t> ,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0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9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5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7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5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3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8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8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png"/><Relationship Id="rId5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62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png"/><Relationship Id="rId8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39541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Doctoral Dissertation Proposal: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614333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4533865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2300" dirty="0">
              <a:latin typeface="Helvetica"/>
              <a:cs typeface="Helvetic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4675723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Thesis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Limit image type </a:t>
            </a:r>
          </a:p>
          <a:p>
            <a:pPr marL="0" indent="0">
              <a:buNone/>
            </a:pPr>
            <a:r>
              <a:rPr lang="en-US" sz="2000" dirty="0"/>
              <a:t>	(binary image, DCOSS 2016)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Select region of interest </a:t>
            </a:r>
          </a:p>
          <a:p>
            <a:pPr marL="0" indent="0">
              <a:buNone/>
            </a:pPr>
            <a:r>
              <a:rPr lang="en-US" sz="2000" dirty="0"/>
              <a:t>	(color image, </a:t>
            </a:r>
            <a:r>
              <a:rPr lang="en-US" sz="2000" dirty="0" err="1"/>
              <a:t>IoTDI</a:t>
            </a:r>
            <a:r>
              <a:rPr lang="en-US" sz="2000" dirty="0"/>
              <a:t> submission)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Customized image compression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Storing 3D motion data + localization = AR experience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636023" y="1506036"/>
            <a:ext cx="3104243" cy="2449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Patch-based compression</a:t>
            </a:r>
            <a:endParaRPr lang="en-US" dirty="0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58" y="4527460"/>
            <a:ext cx="8544042" cy="21284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551" y="1811832"/>
            <a:ext cx="1850370" cy="182335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663629" y="1460257"/>
            <a:ext cx="240253" cy="2655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93172" y="1811832"/>
            <a:ext cx="240253" cy="2655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610028" y="3301756"/>
            <a:ext cx="240253" cy="2655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72593" y="2955239"/>
            <a:ext cx="240253" cy="2655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969257" y="2175086"/>
            <a:ext cx="240253" cy="2655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3903881" y="1593057"/>
            <a:ext cx="2089290" cy="351575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4336206" y="1173405"/>
            <a:ext cx="1841499" cy="29463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4524511" y="776093"/>
            <a:ext cx="912952" cy="3976537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28860" y="1281845"/>
            <a:ext cx="33382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Patch-based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08" y="2166722"/>
            <a:ext cx="5055693" cy="41696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59176" y="2442432"/>
            <a:ext cx="4256268" cy="17445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59176" y="4187026"/>
            <a:ext cx="4256268" cy="17445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 result</a:t>
            </a:r>
            <a:endParaRPr lang="en-US" dirty="0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656" y="1417638"/>
            <a:ext cx="4834868" cy="1910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480" y="3784733"/>
            <a:ext cx="4915044" cy="25308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14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970880" y="4410335"/>
            <a:ext cx="1032668" cy="725751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80525" y="3230735"/>
            <a:ext cx="30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01" y="1235689"/>
            <a:ext cx="4978000" cy="52687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61427" y="1186324"/>
            <a:ext cx="1116398" cy="150732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7825" y="1235690"/>
            <a:ext cx="1660643" cy="150732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94223" y="1248521"/>
            <a:ext cx="2525852" cy="150732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60321" y="1186323"/>
            <a:ext cx="5024898" cy="1674812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61427" y="3027492"/>
            <a:ext cx="2232796" cy="150732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25659" y="2861136"/>
            <a:ext cx="2814142" cy="170047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72026" y="4534821"/>
            <a:ext cx="3266571" cy="170384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4" y="1088955"/>
            <a:ext cx="6392083" cy="56584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013803" y="1350899"/>
            <a:ext cx="5051702" cy="3299743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41712" y="4664599"/>
            <a:ext cx="4730739" cy="58618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41712" y="5250781"/>
            <a:ext cx="5023794" cy="935102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65505" y="1420133"/>
            <a:ext cx="3802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sz="2400" b="1" dirty="0">
                <a:latin typeface="Helvetica"/>
                <a:cs typeface="Helvetica"/>
              </a:rPr>
              <a:t>..)</a:t>
            </a:r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sz="2400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14" y="5025810"/>
            <a:ext cx="812800" cy="8128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5560862"/>
            <a:ext cx="812800" cy="8128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69" y="5560862"/>
            <a:ext cx="812800" cy="8128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98" y="1539697"/>
            <a:ext cx="6803705" cy="33032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19498" y="5209543"/>
            <a:ext cx="6407369" cy="92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60" y="1624273"/>
            <a:ext cx="8472740" cy="29954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19498" y="5209543"/>
            <a:ext cx="6407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3139444" y="2336725"/>
            <a:ext cx="6416440" cy="3513234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81200" y="127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4" y="1716682"/>
            <a:ext cx="6048330" cy="8154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19</a:t>
            </a:fld>
            <a:endParaRPr lang="en-US"/>
          </a:p>
        </p:txBody>
      </p:sp>
      <p:sp>
        <p:nvSpPr>
          <p:cNvPr id="3" name="Up-Down Arrow 2"/>
          <p:cNvSpPr/>
          <p:nvPr/>
        </p:nvSpPr>
        <p:spPr>
          <a:xfrm rot="1043354">
            <a:off x="4645659" y="2309306"/>
            <a:ext cx="223571" cy="2661855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1857" y="5849959"/>
            <a:ext cx="186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1524000" y="207585"/>
            <a:ext cx="8587409" cy="89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Driving problem: </a:t>
            </a:r>
            <a:r>
              <a:rPr lang="en-US"/>
              <a:t>BLE Beacon technology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</a:t>
            </a:fld>
            <a:endParaRPr lang="en-US" dirty="0"/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6760650" y="1348489"/>
            <a:ext cx="3993813" cy="2196443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186" y="1348489"/>
            <a:ext cx="4643596" cy="1741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470" y="4181729"/>
            <a:ext cx="1661672" cy="1661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037" y="4233561"/>
            <a:ext cx="2036412" cy="1465135"/>
          </a:xfrm>
          <a:prstGeom prst="rect">
            <a:avLst/>
          </a:prstGeom>
        </p:spPr>
      </p:pic>
      <p:sp>
        <p:nvSpPr>
          <p:cNvPr id="22" name="Slide Number Placeholder 2"/>
          <p:cNvSpPr txBox="1">
            <a:spLocks/>
          </p:cNvSpPr>
          <p:nvPr/>
        </p:nvSpPr>
        <p:spPr>
          <a:xfrm>
            <a:off x="8342243" y="644708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445457-A933-A948-A25E-9F9DF88D102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08782" y="3973148"/>
            <a:ext cx="423361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dirty="0" smtClean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 smtClean="0">
                <a:latin typeface="Helvetica"/>
                <a:cs typeface="Helvetica"/>
              </a:rPr>
              <a:t>Protocol designed to </a:t>
            </a:r>
            <a:r>
              <a:rPr lang="en-US" sz="2100" b="1" dirty="0">
                <a:latin typeface="Helvetica"/>
                <a:cs typeface="Helvetica"/>
              </a:rPr>
              <a:t>enable devices with low </a:t>
            </a:r>
            <a:r>
              <a:rPr lang="en-US" sz="2100" b="1" dirty="0" smtClean="0">
                <a:latin typeface="Helvetica"/>
                <a:cs typeface="Helvetica"/>
              </a:rPr>
              <a:t>power consumption. 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 smtClean="0">
                <a:latin typeface="Helvetica"/>
                <a:cs typeface="Helvetica"/>
              </a:rPr>
              <a:t>Only transmits </a:t>
            </a:r>
            <a:r>
              <a:rPr lang="en-US" sz="2100" b="1" dirty="0">
                <a:latin typeface="Helvetica"/>
                <a:cs typeface="Helvetica"/>
              </a:rPr>
              <a:t>small </a:t>
            </a:r>
            <a:r>
              <a:rPr lang="en-US" sz="2100" b="1" dirty="0" smtClean="0">
                <a:latin typeface="Helvetica"/>
                <a:cs typeface="Helvetica"/>
              </a:rPr>
              <a:t>packets.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Long lifetime: 3~5 years</a:t>
            </a:r>
          </a:p>
          <a:p>
            <a:pPr marL="285750" indent="-285750">
              <a:buFont typeface="Arial"/>
              <a:buChar char="•"/>
            </a:pPr>
            <a:endParaRPr lang="en-US" sz="2100" b="1" dirty="0" smtClean="0">
              <a:latin typeface="Helvetica"/>
              <a:cs typeface="Helvetic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08782" y="364631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blog.estimote.com</a:t>
            </a:r>
            <a:r>
              <a:rPr lang="en-US" sz="1000" dirty="0"/>
              <a:t>/post/57087851702/preorder-for-</a:t>
            </a:r>
            <a:r>
              <a:rPr lang="en-US" sz="1000" dirty="0" err="1"/>
              <a:t>estimote</a:t>
            </a:r>
            <a:r>
              <a:rPr lang="en-US" sz="100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075341" y="1541422"/>
            <a:ext cx="105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08782" y="343979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localz.com</a:t>
            </a:r>
            <a:r>
              <a:rPr lang="en-US" sz="1000" dirty="0"/>
              <a:t>/blog/</a:t>
            </a:r>
            <a:r>
              <a:rPr lang="en-US" sz="1000" dirty="0" err="1"/>
              <a:t>ibeacon</a:t>
            </a:r>
            <a:r>
              <a:rPr lang="en-US" sz="1000" dirty="0"/>
              <a:t>-</a:t>
            </a:r>
            <a:r>
              <a:rPr lang="en-US" sz="1000" dirty="0" err="1"/>
              <a:t>ble</a:t>
            </a:r>
            <a:r>
              <a:rPr lang="en-US" sz="100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06952" y="1295200"/>
            <a:ext cx="125580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77067" y="2127467"/>
            <a:ext cx="7104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32041" y="2384221"/>
            <a:ext cx="1393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62757" y="1350984"/>
            <a:ext cx="2146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904496" y="1295200"/>
            <a:ext cx="12562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5865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43" y="1430372"/>
            <a:ext cx="3607642" cy="1862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757"/>
            <a:ext cx="8229600" cy="1143000"/>
          </a:xfrm>
        </p:spPr>
        <p:txBody>
          <a:bodyPr/>
          <a:lstStyle/>
          <a:p>
            <a:r>
              <a:rPr lang="en-US" dirty="0" smtClean="0"/>
              <a:t>Navigation test</a:t>
            </a:r>
            <a:endParaRPr lang="en-US" dirty="0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372" y="3681060"/>
            <a:ext cx="4026893" cy="2903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57" y="1430372"/>
            <a:ext cx="3987800" cy="5270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20</a:t>
            </a:fld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4970186" y="2984222"/>
            <a:ext cx="319614" cy="308429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2854729" y="6056715"/>
            <a:ext cx="319614" cy="308429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160" y="3862490"/>
            <a:ext cx="431775" cy="438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158" y="3939766"/>
            <a:ext cx="431657" cy="4389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0688" y="4751489"/>
            <a:ext cx="446289" cy="4389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9998" y="3980332"/>
            <a:ext cx="433002" cy="4366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5723" y="3994949"/>
            <a:ext cx="435284" cy="4389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2621" y="4083686"/>
            <a:ext cx="438912" cy="43891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89957" y="971091"/>
            <a:ext cx="186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image: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18" y="2015026"/>
            <a:ext cx="812800" cy="8128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18" y="2854014"/>
            <a:ext cx="812800" cy="8128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18" y="36930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16" y="2432596"/>
            <a:ext cx="8181535" cy="13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814891" y="1640237"/>
            <a:ext cx="8229600" cy="4525963"/>
          </a:xfrm>
        </p:spPr>
      </p:pic>
      <p:sp>
        <p:nvSpPr>
          <p:cNvPr id="19" name="Rectangular Callout 18"/>
          <p:cNvSpPr/>
          <p:nvPr/>
        </p:nvSpPr>
        <p:spPr>
          <a:xfrm>
            <a:off x="6811768" y="1296958"/>
            <a:ext cx="3856233" cy="2319363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encoding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459480" y="4262525"/>
            <a:ext cx="930935" cy="28500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29693" y="3977521"/>
            <a:ext cx="772502" cy="382792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87816" y="3718705"/>
            <a:ext cx="1040399" cy="28500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575364" y="3977521"/>
            <a:ext cx="1492631" cy="788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Reduce frequency component coefficients / quantization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803039" y="4405027"/>
            <a:ext cx="656440" cy="142502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803040" y="4046057"/>
            <a:ext cx="1587375" cy="19895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6874724" y="3767977"/>
            <a:ext cx="1492631" cy="78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Reduce mesh density</a:t>
            </a:r>
          </a:p>
          <a:p>
            <a:pPr marL="0" indent="0">
              <a:buNone/>
            </a:pPr>
            <a:endParaRPr lang="en-US" sz="16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6328214" y="3861207"/>
            <a:ext cx="505918" cy="116314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6906352" y="1379807"/>
            <a:ext cx="3677261" cy="21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24</a:t>
            </a:fld>
            <a:endParaRPr lang="en-US"/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2622770" y="1899344"/>
            <a:ext cx="7280912" cy="4004221"/>
          </a:xfrm>
        </p:spPr>
      </p:pic>
      <p:sp>
        <p:nvSpPr>
          <p:cNvPr id="6" name="Rounded Rectangle 5"/>
          <p:cNvSpPr/>
          <p:nvPr/>
        </p:nvSpPr>
        <p:spPr>
          <a:xfrm>
            <a:off x="3924946" y="3620917"/>
            <a:ext cx="1029486" cy="47751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4954434" y="2906875"/>
            <a:ext cx="2396065" cy="1083738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7330884" y="2288391"/>
            <a:ext cx="1970508" cy="788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How to find a good pair of images?</a:t>
            </a:r>
          </a:p>
          <a:p>
            <a:pPr marL="0" indent="0">
              <a:buNone/>
            </a:pPr>
            <a:r>
              <a:rPr lang="en-US" sz="16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74" y="4371562"/>
            <a:ext cx="4401052" cy="19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27</a:t>
            </a:fld>
            <a:endParaRPr lang="en-US"/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2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50918" y="3140213"/>
            <a:ext cx="1032668" cy="725751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5087396" y="1225885"/>
            <a:ext cx="4502484" cy="24761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28" y="3702077"/>
            <a:ext cx="4926470" cy="2246870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832456" y="1616024"/>
            <a:ext cx="4400397" cy="151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Varying image type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832456" y="3860741"/>
            <a:ext cx="4400397" cy="151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Varying number of </a:t>
            </a:r>
          </a:p>
          <a:p>
            <a:pPr marL="0" indent="0">
              <a:buNone/>
            </a:pPr>
            <a:r>
              <a:rPr lang="en-US" sz="2500" dirty="0"/>
              <a:t>beacons</a:t>
            </a:r>
          </a:p>
          <a:p>
            <a:pPr mar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(User Study)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27" y="3740195"/>
            <a:ext cx="4959347" cy="192952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90" y="2246612"/>
            <a:ext cx="3954162" cy="1401912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37" y="3849646"/>
            <a:ext cx="2670653" cy="26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417639"/>
            <a:ext cx="8445500" cy="544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BLE Beacon technology application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6900" y="1248530"/>
            <a:ext cx="7572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Customer behavior analysis: </a:t>
            </a:r>
            <a:r>
              <a:rPr lang="en-US" b="1" dirty="0" err="1"/>
              <a:t>Pierdicca</a:t>
            </a:r>
            <a:r>
              <a:rPr lang="en-US" b="1" dirty="0"/>
              <a:t> et al. (2015) </a:t>
            </a:r>
          </a:p>
          <a:p>
            <a:r>
              <a:rPr lang="en-US" b="1" dirty="0"/>
              <a:t>Indoor localization: Martin et al. (2014)</a:t>
            </a:r>
          </a:p>
          <a:p>
            <a:r>
              <a:rPr lang="en-US" b="1" dirty="0"/>
              <a:t>Room occupancy detection: Conte et al. (2014)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647525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prismdevkit.com</a:t>
            </a:r>
            <a:r>
              <a:rPr lang="en-US" sz="100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6608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00" y="1417639"/>
            <a:ext cx="7507898" cy="2860795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69441"/>
            <a:ext cx="9000929" cy="242217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863380" y="190689"/>
            <a:ext cx="7746706" cy="94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Another example: augmented reality</a:t>
            </a: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7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68713" y="1948090"/>
          <a:ext cx="7668704" cy="272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176"/>
                <a:gridCol w="1917176"/>
                <a:gridCol w="1917176"/>
                <a:gridCol w="1917176"/>
              </a:tblGrid>
              <a:tr h="874892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Color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 small enough for</a:t>
                      </a:r>
                      <a:r>
                        <a:rPr lang="en-US" baseline="0" dirty="0" smtClean="0"/>
                        <a:t> 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Chain-coding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Shapiro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096000" y="51665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Jerome M Shapiro. 1993. Embedded image coding using zero trees of wavelet </a:t>
            </a:r>
            <a:r>
              <a:rPr lang="en-US" sz="1200" dirty="0" err="1"/>
              <a:t>coeffcients.IEEE</a:t>
            </a:r>
            <a:r>
              <a:rPr lang="en-US" sz="1200" dirty="0"/>
              <a:t> Transactions on signal processing41, 12 (1993), 3445–3462</a:t>
            </a:r>
          </a:p>
          <a:p>
            <a:endParaRPr lang="en-US" sz="1200" dirty="0"/>
          </a:p>
          <a:p>
            <a:r>
              <a:rPr lang="en-US" sz="1200" dirty="0" err="1"/>
              <a:t>Tianyu</a:t>
            </a:r>
            <a:r>
              <a:rPr lang="en-US" sz="1200" dirty="0"/>
              <a:t> Lu, </a:t>
            </a:r>
            <a:r>
              <a:rPr lang="en-US" sz="1200" dirty="0" err="1"/>
              <a:t>Zisheng</a:t>
            </a:r>
            <a:r>
              <a:rPr lang="en-US" sz="1200" dirty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Related work</a:t>
            </a:r>
            <a:endParaRPr lang="en-US" sz="2500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2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 list of contributions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2096294"/>
            <a:ext cx="5080000" cy="3810000"/>
          </a:xfrm>
        </p:spPr>
      </p:pic>
    </p:spTree>
    <p:extLst>
      <p:ext uri="{BB962C8B-B14F-4D97-AF65-F5344CB8AC3E}">
        <p14:creationId xmlns:p14="http://schemas.microsoft.com/office/powerpoint/2010/main" val="145149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the approach in another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idea can be applied to compress microscopy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28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585"/>
            <a:ext cx="6879805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Example1: microscopy video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914150" y="1097908"/>
            <a:ext cx="5109726" cy="2185239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107417" y="3351032"/>
            <a:ext cx="5711111" cy="1236569"/>
            <a:chOff x="1608688" y="3056453"/>
            <a:chExt cx="7747802" cy="1910201"/>
          </a:xfrm>
        </p:grpSpPr>
        <p:sp>
          <p:nvSpPr>
            <p:cNvPr id="11" name="Rounded Rectangle 10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Acquisition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Consumption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Storage/Transmission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6607853" y="5380947"/>
            <a:ext cx="4161327" cy="1079866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8331742" y="3167707"/>
            <a:ext cx="889000" cy="3504732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16200000">
            <a:off x="3315269" y="3732234"/>
            <a:ext cx="889000" cy="2375677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83" y="5364573"/>
            <a:ext cx="1673225" cy="1273933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16200000">
            <a:off x="5506020" y="4222460"/>
            <a:ext cx="889000" cy="142797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3107416" y="5183402"/>
            <a:ext cx="1448376" cy="1674599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51375" y="3937001"/>
            <a:ext cx="375608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03879" y="3945181"/>
            <a:ext cx="3184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contributions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7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3618468" y="2042560"/>
            <a:ext cx="5034569" cy="37914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Background: example video</a:t>
            </a:r>
            <a:endParaRPr lang="en-US" sz="25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6600149" y="2308516"/>
            <a:ext cx="1896548" cy="15207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36996" y="433527"/>
            <a:ext cx="72297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Research question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99898" y="6435329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39</a:t>
            </a:fld>
            <a:endParaRPr lang="en-US" dirty="0"/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3968561" y="3809257"/>
            <a:ext cx="1705029" cy="158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6644574" y="3835459"/>
            <a:ext cx="1655373" cy="156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3856132" y="2302305"/>
            <a:ext cx="1920240" cy="15213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5206" y="5592873"/>
            <a:ext cx="785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888181" y="4098205"/>
            <a:ext cx="894738" cy="375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040581" y="4098205"/>
            <a:ext cx="742338" cy="11399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921287" y="4098205"/>
            <a:ext cx="1861632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45702" y="3913539"/>
            <a:ext cx="52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9185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this is a slide talking about compression :</a:t>
            </a:r>
          </a:p>
          <a:p>
            <a:r>
              <a:rPr lang="en-US" dirty="0" smtClean="0"/>
              <a:t>TODO: put a beacon slide for AR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91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4533865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For systems having a mismatch on the quality requirement on the region of interest. A customized compression algorithm that </a:t>
            </a:r>
            <a:r>
              <a:rPr lang="en-US" dirty="0">
                <a:solidFill>
                  <a:srgbClr val="FF0000"/>
                </a:solidFill>
              </a:rPr>
              <a:t>prioritizes the content of interest </a:t>
            </a:r>
            <a:r>
              <a:rPr lang="en-US" dirty="0">
                <a:solidFill>
                  <a:srgbClr val="000000"/>
                </a:solidFill>
              </a:rPr>
              <a:t>can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compress the data much smaller than standard method, and the compressed data is useful for the application.</a:t>
            </a:r>
          </a:p>
          <a:p>
            <a:pPr algn="l"/>
            <a:r>
              <a:rPr lang="en-US" dirty="0"/>
              <a:t>For example, a microscopy video compression technique that preserves region of interest for analysis programs can compressed the data 20x smaller than H.264, the compressed data analysis result matches the uncompressed video.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3320221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9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918119" y="2203312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Making use of temporal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Compression ratio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H.264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Bernas</a:t>
                      </a:r>
                      <a:r>
                        <a:rPr lang="en-US" dirty="0" smtClean="0"/>
                        <a:t>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220018" y="57207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Bernas</a:t>
            </a:r>
            <a:r>
              <a:rPr lang="en-US" sz="1200" dirty="0"/>
              <a:t> T, </a:t>
            </a:r>
            <a:r>
              <a:rPr lang="en-US" sz="1200" dirty="0" err="1"/>
              <a:t>Asem</a:t>
            </a:r>
            <a:r>
              <a:rPr lang="en-US" sz="1200" dirty="0"/>
              <a:t> EK, Robinson JP, </a:t>
            </a:r>
            <a:r>
              <a:rPr lang="en-US" sz="1200" dirty="0" err="1"/>
              <a:t>Rajwa</a:t>
            </a:r>
            <a:r>
              <a:rPr lang="en-US" sz="1200" dirty="0"/>
              <a:t> B. 2006. Compression of fluorescence microscopy images based on the signal-to-noise estimation, </a:t>
            </a:r>
            <a:r>
              <a:rPr lang="en-US" sz="1200" dirty="0" err="1"/>
              <a:t>Microsc</a:t>
            </a:r>
            <a:r>
              <a:rPr lang="en-US" sz="1200" dirty="0"/>
              <a:t>. Res. Tech., 69: 1–9. </a:t>
            </a:r>
            <a:r>
              <a:rPr lang="en-US" sz="1200" dirty="0" err="1"/>
              <a:t>doi</a:t>
            </a:r>
            <a:r>
              <a:rPr lang="en-US" sz="1200" dirty="0"/>
              <a:t>: 10.1002/jemt.20259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Related work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734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14" y="2444750"/>
            <a:ext cx="6762749" cy="22542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0376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61296" y="4536044"/>
            <a:ext cx="1975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rif"/>
                <a:cs typeface="Serif"/>
              </a:rPr>
              <a:t>Correlation-based</a:t>
            </a:r>
          </a:p>
          <a:p>
            <a:r>
              <a:rPr lang="en-US" b="1" dirty="0">
                <a:latin typeface="Serif"/>
                <a:cs typeface="Serif"/>
              </a:rPr>
              <a:t>Segmentation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31447" y="4536044"/>
            <a:ext cx="1937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rif"/>
                <a:cs typeface="Serif"/>
              </a:rPr>
              <a:t>Average the video</a:t>
            </a:r>
          </a:p>
          <a:p>
            <a:r>
              <a:rPr lang="en-US" b="1" dirty="0">
                <a:latin typeface="Serif"/>
                <a:cs typeface="Serif"/>
              </a:rPr>
              <a:t> background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16734" y="4536044"/>
            <a:ext cx="215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rif"/>
                <a:cs typeface="Serif"/>
              </a:rPr>
              <a:t>Encode video with H.264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0375" y="1167725"/>
            <a:ext cx="8229600" cy="1703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2100" b="1" dirty="0">
                <a:latin typeface="Serif"/>
                <a:cs typeface="Serif"/>
              </a:rPr>
              <a:t>    Segmentation, correlation based method, </a:t>
            </a:r>
            <a:r>
              <a:rPr lang="en-US" sz="2100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2100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2100" b="1" dirty="0">
                <a:latin typeface="Serif"/>
                <a:cs typeface="Serif"/>
              </a:rPr>
              <a:t>    Analysis (Quality evaluation)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376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15" y="3252665"/>
            <a:ext cx="7999860" cy="256654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7996498" cy="10588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Analysis-preserve vs.  Analysis-aware 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7996498" cy="10588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Success criteria/risk </a:t>
            </a:r>
            <a:r>
              <a:rPr lang="en-US" dirty="0">
                <a:latin typeface="Gill Sans"/>
                <a:cs typeface="Gill Sans"/>
              </a:rPr>
              <a:t>and m</a:t>
            </a:r>
            <a:r>
              <a:rPr lang="en-US" dirty="0" smtClean="0">
                <a:latin typeface="Gill Sans"/>
                <a:cs typeface="Gill Sans"/>
              </a:rPr>
              <a:t>itigation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57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46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59441" y="1745243"/>
            <a:ext cx="82337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Lossless Microscopy Video Compression Performance</a:t>
            </a:r>
          </a:p>
          <a:p>
            <a:r>
              <a:rPr lang="en-US" sz="2000" dirty="0"/>
              <a:t>1. Compare against standard compression methods</a:t>
            </a:r>
          </a:p>
          <a:p>
            <a:r>
              <a:rPr lang="en-US" sz="2000" dirty="0"/>
              <a:t>2. Evaluate my method performance under different settings</a:t>
            </a:r>
          </a:p>
          <a:p>
            <a:r>
              <a:rPr lang="en-US" sz="2000" dirty="0"/>
              <a:t>3. Evaluate my method performance with different types of microscopy video</a:t>
            </a:r>
          </a:p>
          <a:p>
            <a:r>
              <a:rPr lang="en-US" sz="2000" dirty="0"/>
              <a:t>4. Evaluate “sliding window” extension for videos with fast moving objects</a:t>
            </a:r>
          </a:p>
          <a:p>
            <a:endParaRPr lang="en-US" sz="2000" dirty="0"/>
          </a:p>
          <a:p>
            <a:r>
              <a:rPr lang="en-US" sz="2000" b="1" dirty="0"/>
              <a:t>Lossy Microscopy Video Compression Performance</a:t>
            </a:r>
          </a:p>
          <a:p>
            <a:r>
              <a:rPr lang="en-US" sz="2000" dirty="0"/>
              <a:t>5. Compare against standard compression methods</a:t>
            </a:r>
          </a:p>
          <a:p>
            <a:r>
              <a:rPr lang="en-US" sz="2000" dirty="0"/>
              <a:t>6. Evaluate my method performance under different settings</a:t>
            </a:r>
          </a:p>
          <a:p>
            <a:r>
              <a:rPr lang="en-US" sz="2000" dirty="0"/>
              <a:t>7. Evaluate my method performance on synthesized microscopy video</a:t>
            </a:r>
          </a:p>
          <a:p>
            <a:r>
              <a:rPr lang="en-US" sz="2000" dirty="0"/>
              <a:t>8. Evaluate my method performance on real microscopy video</a:t>
            </a:r>
          </a:p>
          <a:p>
            <a:pPr marL="342900" indent="-342900">
              <a:buFont typeface="+mj-lt"/>
              <a:buAutoNum type="arabicPeriod"/>
            </a:pP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1545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"/>
            <a:ext cx="8686800" cy="97948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Preliminary result: compression ratio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47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524001" y="1370878"/>
            <a:ext cx="4127336" cy="5020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95172" y="6374680"/>
            <a:ext cx="320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5651336" y="2412246"/>
          <a:ext cx="5016666" cy="243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839"/>
                <a:gridCol w="793718"/>
                <a:gridCol w="793719"/>
                <a:gridCol w="952462"/>
                <a:gridCol w="976817"/>
                <a:gridCol w="836111"/>
              </a:tblGrid>
              <a:tr h="889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2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2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2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34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34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2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458256" y="4073191"/>
            <a:ext cx="73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107896" y="5503920"/>
            <a:ext cx="686120" cy="379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98612" y="5134587"/>
            <a:ext cx="130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31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9452" y="851308"/>
            <a:ext cx="7246252" cy="69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Published:</a:t>
            </a:r>
            <a:endParaRPr lang="en-US" sz="1400" dirty="0"/>
          </a:p>
          <a:p>
            <a:pPr marL="4572"/>
            <a:r>
              <a:rPr lang="en-US" altLang="zh-CN" sz="1400" dirty="0"/>
              <a:t>1. </a:t>
            </a:r>
            <a:r>
              <a:rPr lang="en-US" sz="1400" dirty="0"/>
              <a:t>Shao, C., </a:t>
            </a:r>
            <a:r>
              <a:rPr lang="en-US" sz="1400" dirty="0" err="1"/>
              <a:t>Zhong</a:t>
            </a:r>
            <a:r>
              <a:rPr lang="en-US" sz="1400" dirty="0"/>
              <a:t>, A., </a:t>
            </a:r>
            <a:r>
              <a:rPr lang="en-US" sz="1400" dirty="0" err="1"/>
              <a:t>Cribb</a:t>
            </a:r>
            <a:r>
              <a:rPr lang="en-US" sz="140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4572"/>
            <a:endParaRPr lang="en-US" sz="1400" dirty="0"/>
          </a:p>
          <a:p>
            <a:pPr marL="4572"/>
            <a:r>
              <a:rPr lang="en-US" sz="1400" dirty="0"/>
              <a:t>2. Shao, C., </a:t>
            </a:r>
            <a:r>
              <a:rPr lang="en-US" sz="1400" dirty="0" err="1"/>
              <a:t>Nirjon</a:t>
            </a:r>
            <a:r>
              <a:rPr lang="en-US" sz="1400" dirty="0"/>
              <a:t>, S., &amp; </a:t>
            </a:r>
            <a:r>
              <a:rPr lang="en-US" sz="1400" dirty="0" err="1"/>
              <a:t>Frahm</a:t>
            </a:r>
            <a:r>
              <a:rPr lang="en-US" sz="140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4572"/>
            <a:endParaRPr lang="en-US" sz="1400" dirty="0"/>
          </a:p>
          <a:p>
            <a:pPr marL="4572"/>
            <a:r>
              <a:rPr lang="en-US" sz="1400" dirty="0"/>
              <a:t>3. Shao, C., &amp; </a:t>
            </a:r>
            <a:r>
              <a:rPr lang="en-US" sz="1400" dirty="0" err="1"/>
              <a:t>Nirjon</a:t>
            </a:r>
            <a:r>
              <a:rPr lang="en-US" sz="1400" dirty="0"/>
              <a:t>, S. (2017) </a:t>
            </a:r>
            <a:r>
              <a:rPr lang="en-US" sz="1400" dirty="0" err="1"/>
              <a:t>ImageBeacon</a:t>
            </a:r>
            <a:r>
              <a:rPr lang="en-US" sz="140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400" dirty="0" err="1"/>
              <a:t>IoTDI</a:t>
            </a:r>
            <a:r>
              <a:rPr lang="en-US" sz="1400" dirty="0"/>
              <a:t> 2017), 12 </a:t>
            </a:r>
            <a:r>
              <a:rPr lang="en-US" sz="1400" dirty="0" err="1"/>
              <a:t>pg</a:t>
            </a:r>
            <a:r>
              <a:rPr lang="en-US" sz="1400" dirty="0"/>
              <a:t>, </a:t>
            </a:r>
          </a:p>
          <a:p>
            <a:endParaRPr lang="en-US" sz="1400" dirty="0"/>
          </a:p>
          <a:p>
            <a:r>
              <a:rPr lang="en-US" sz="1400" b="1" dirty="0"/>
              <a:t>Under Submission/In Preparation:</a:t>
            </a:r>
          </a:p>
          <a:p>
            <a:r>
              <a:rPr lang="en-US" sz="1400" dirty="0"/>
              <a:t>4. Shao, C., </a:t>
            </a:r>
            <a:r>
              <a:rPr lang="en-US" sz="1400" dirty="0" err="1"/>
              <a:t>Cribb</a:t>
            </a:r>
            <a:r>
              <a:rPr lang="en-US" sz="140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400" dirty="0"/>
          </a:p>
          <a:p>
            <a:r>
              <a:rPr lang="en-US" sz="1400" dirty="0"/>
              <a:t>5. Shao, C., Islam, B., &amp; </a:t>
            </a:r>
            <a:r>
              <a:rPr lang="en-US" sz="1400" dirty="0" err="1"/>
              <a:t>Nirjon</a:t>
            </a:r>
            <a:r>
              <a:rPr lang="en-US" sz="1400" dirty="0"/>
              <a:t>, S. MARBLE: Mobile Augmented Reality Using BLE Beacons</a:t>
            </a:r>
          </a:p>
          <a:p>
            <a:endParaRPr lang="en-US" sz="1400" dirty="0"/>
          </a:p>
          <a:p>
            <a:r>
              <a:rPr lang="en-US" sz="1400" dirty="0"/>
              <a:t>6. Shao, C. et al, Optimal Temporal Slice Size for Streaming Regions of High Resolution Video</a:t>
            </a:r>
          </a:p>
          <a:p>
            <a:endParaRPr lang="en-US" sz="1400" dirty="0"/>
          </a:p>
          <a:p>
            <a:r>
              <a:rPr lang="en-US" sz="1400" b="1" dirty="0"/>
              <a:t>Other work as coauthor: </a:t>
            </a:r>
          </a:p>
          <a:p>
            <a:r>
              <a:rPr lang="en-US" sz="1400" dirty="0"/>
              <a:t>7. </a:t>
            </a:r>
            <a:r>
              <a:rPr lang="en-US" sz="1400" dirty="0" err="1"/>
              <a:t>Cribb</a:t>
            </a:r>
            <a:r>
              <a:rPr lang="en-US" sz="1400" dirty="0"/>
              <a:t>, J.A., Osborne, L.D., </a:t>
            </a:r>
            <a:r>
              <a:rPr lang="en-US" sz="1400" dirty="0" err="1"/>
              <a:t>Beicker</a:t>
            </a:r>
            <a:r>
              <a:rPr lang="en-US" sz="1400" dirty="0"/>
              <a:t>, K., </a:t>
            </a:r>
            <a:r>
              <a:rPr lang="en-US" sz="1400" dirty="0" err="1"/>
              <a:t>Psioda</a:t>
            </a:r>
            <a:r>
              <a:rPr lang="en-US" sz="1400" dirty="0"/>
              <a:t>, M., Chen, J., O’Brien, E.T., Taylor II, R.M., </a:t>
            </a:r>
            <a:r>
              <a:rPr lang="en-US" sz="1400" dirty="0" err="1"/>
              <a:t>Vicci</a:t>
            </a:r>
            <a:r>
              <a:rPr lang="en-US" sz="1400" dirty="0"/>
              <a:t>, L., Hsiao, J.P.L., Shao, C. and </a:t>
            </a:r>
            <a:r>
              <a:rPr lang="en-US" sz="1400" dirty="0" err="1"/>
              <a:t>Falvo</a:t>
            </a:r>
            <a:r>
              <a:rPr lang="en-US" sz="1400" dirty="0"/>
              <a:t>, M., 2016. An automated high-throughput array microscope for cancer cell mechanics. Scientific reports, 6.</a:t>
            </a:r>
          </a:p>
          <a:p>
            <a:endParaRPr lang="en-US" sz="1400" dirty="0"/>
          </a:p>
          <a:p>
            <a:r>
              <a:rPr lang="en-US" sz="1400" dirty="0"/>
              <a:t>([1, 4, 7]: region of interest mismatch; [2, 3, 5]: energy constraint mismatch; [6]: resolution mismatch)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4191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Papers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this is a slide talking about compression ( a different proble</a:t>
            </a:r>
            <a:r>
              <a:rPr lang="en-US" dirty="0" smtClean="0"/>
              <a:t>m 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06" y="2229967"/>
            <a:ext cx="6267781" cy="417852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92" y="4974985"/>
            <a:ext cx="653650" cy="653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569" y="4313974"/>
            <a:ext cx="1314661" cy="1314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028" y="4470529"/>
            <a:ext cx="647015" cy="677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229" y="4328291"/>
            <a:ext cx="1300344" cy="1300344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66" y="3934963"/>
            <a:ext cx="653650" cy="6536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31008" y="653695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www.sierraclub.org</a:t>
            </a:r>
            <a:r>
              <a:rPr lang="en-US" sz="1000" dirty="0"/>
              <a:t>/sierra/activism/</a:t>
            </a:r>
            <a:r>
              <a:rPr lang="en-US" sz="1000" dirty="0" err="1"/>
              <a:t>saving-wild-places?page</a:t>
            </a:r>
            <a:r>
              <a:rPr lang="en-US" sz="1000" dirty="0"/>
              <a:t>=7</a:t>
            </a:r>
          </a:p>
        </p:txBody>
      </p:sp>
    </p:spTree>
    <p:extLst>
      <p:ext uri="{BB962C8B-B14F-4D97-AF65-F5344CB8AC3E}">
        <p14:creationId xmlns:p14="http://schemas.microsoft.com/office/powerpoint/2010/main" val="101455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Questions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</a:t>
            </a:r>
            <a:r>
              <a:rPr lang="en-US" dirty="0" smtClean="0"/>
              <a:t>BLE packet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344" y="3321709"/>
            <a:ext cx="8229600" cy="30975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3500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90" y="1555110"/>
            <a:ext cx="7016693" cy="14735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71200" y="1417639"/>
            <a:ext cx="183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Helvetica"/>
                <a:cs typeface="Helvetica"/>
              </a:rPr>
              <a:t>iBeacon</a:t>
            </a:r>
            <a:r>
              <a:rPr lang="en-US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225" y="6521420"/>
            <a:ext cx="605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www.argenox.com</a:t>
            </a:r>
            <a:r>
              <a:rPr lang="en-US" sz="1000" dirty="0"/>
              <a:t>/bluetooth-low-energy-ble-v4-0-development/library/a-</a:t>
            </a:r>
            <a:r>
              <a:rPr lang="en-US" sz="1000" dirty="0" err="1"/>
              <a:t>ble</a:t>
            </a:r>
            <a:r>
              <a:rPr lang="en-US" sz="1000" dirty="0"/>
              <a:t>-advertising-primer/</a:t>
            </a:r>
          </a:p>
          <a:p>
            <a:endParaRPr lang="en-US" sz="1000" dirty="0"/>
          </a:p>
        </p:txBody>
      </p:sp>
      <p:sp>
        <p:nvSpPr>
          <p:cNvPr id="8" name="Rounded Rectangle 7"/>
          <p:cNvSpPr/>
          <p:nvPr/>
        </p:nvSpPr>
        <p:spPr>
          <a:xfrm>
            <a:off x="8077200" y="2442432"/>
            <a:ext cx="1041958" cy="58618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Life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0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Challenge: Conventional </a:t>
            </a:r>
            <a:r>
              <a:rPr lang="en-US" dirty="0" smtClean="0"/>
              <a:t>compression is not good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73057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600" dirty="0"/>
              <a:t>A typical simple shape 64x64 JPEG format image: 400 bytes ~ 2KB</a:t>
            </a:r>
          </a:p>
          <a:p>
            <a:pPr marL="457200" lvl="1" indent="0">
              <a:buNone/>
            </a:pPr>
            <a:r>
              <a:rPr lang="en-US" sz="2600" dirty="0"/>
              <a:t>For the “Lena” image:</a:t>
            </a:r>
          </a:p>
          <a:p>
            <a:endParaRPr lang="en-US" sz="260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74" y="3082788"/>
            <a:ext cx="812800" cy="8128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57" y="3080033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422019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quality</a:t>
            </a:r>
          </a:p>
          <a:p>
            <a:r>
              <a:rPr lang="en-US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3538" y="4206401"/>
            <a:ext cx="13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  <a:p>
            <a:r>
              <a:rPr lang="en-US" dirty="0"/>
              <a:t> level 20 </a:t>
            </a:r>
          </a:p>
          <a:p>
            <a:r>
              <a:rPr lang="en-US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64" y="3082788"/>
            <a:ext cx="812800" cy="8128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77" y="3082788"/>
            <a:ext cx="812800" cy="8128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97" y="3082788"/>
            <a:ext cx="812800" cy="812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24811" y="4202048"/>
            <a:ext cx="119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threshold</a:t>
            </a:r>
          </a:p>
          <a:p>
            <a:r>
              <a:rPr lang="en-US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5389" y="422019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quality</a:t>
            </a:r>
          </a:p>
          <a:p>
            <a:r>
              <a:rPr lang="en-US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3018" y="4206401"/>
            <a:ext cx="1444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 </a:t>
            </a:r>
          </a:p>
          <a:p>
            <a:r>
              <a:rPr lang="en-US" dirty="0"/>
              <a:t>Level 20</a:t>
            </a:r>
          </a:p>
          <a:p>
            <a:r>
              <a:rPr lang="en-US" dirty="0"/>
              <a:t>732 Bytes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</a:t>
            </a:fld>
            <a:endParaRPr lang="en-US"/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3082788"/>
            <a:ext cx="812800" cy="812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450676" y="4199307"/>
            <a:ext cx="121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Canny</a:t>
            </a:r>
          </a:p>
          <a:p>
            <a:r>
              <a:rPr lang="en-US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50676" y="5120680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</a:t>
            </a:r>
          </a:p>
          <a:p>
            <a:r>
              <a:rPr lang="en-US" dirty="0"/>
              <a:t>Coding:</a:t>
            </a:r>
          </a:p>
          <a:p>
            <a:r>
              <a:rPr lang="en-US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8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6279</TotalTime>
  <Words>3275</Words>
  <Application>Microsoft Macintosh PowerPoint</Application>
  <PresentationFormat>Widescreen</PresentationFormat>
  <Paragraphs>532</Paragraphs>
  <Slides>50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Calibri</vt:lpstr>
      <vt:lpstr>Calibri (Body)</vt:lpstr>
      <vt:lpstr>Calibri Light</vt:lpstr>
      <vt:lpstr>DengXian</vt:lpstr>
      <vt:lpstr>Gill Sans</vt:lpstr>
      <vt:lpstr>Helvetica</vt:lpstr>
      <vt:lpstr>Serif</vt:lpstr>
      <vt:lpstr>Times New Roman</vt:lpstr>
      <vt:lpstr>Zapf Dingbats</vt:lpstr>
      <vt:lpstr>宋体</vt:lpstr>
      <vt:lpstr>Arial</vt:lpstr>
      <vt:lpstr>Office Theme</vt:lpstr>
      <vt:lpstr>Doctoral Dissertation Proposal: Generic Framework for Prioritizing Content of Interest in Multimedia Data Compression</vt:lpstr>
      <vt:lpstr>PowerPoint Presentation</vt:lpstr>
      <vt:lpstr>Background: BLE Beacon technology application</vt:lpstr>
      <vt:lpstr>Motivating Example</vt:lpstr>
      <vt:lpstr>Motivating Example</vt:lpstr>
      <vt:lpstr>Challenge: BLE packet format</vt:lpstr>
      <vt:lpstr>Battery Life constraint</vt:lpstr>
      <vt:lpstr>Challenge: Conventional compression is not good enough</vt:lpstr>
      <vt:lpstr>Problem of Interest</vt:lpstr>
      <vt:lpstr>PowerPoint Presentation</vt:lpstr>
      <vt:lpstr>Today’s talk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Augmented Reality</vt:lpstr>
      <vt:lpstr>PowerPoint Presentation</vt:lpstr>
      <vt:lpstr>Summary</vt:lpstr>
      <vt:lpstr>Summary</vt:lpstr>
      <vt:lpstr>Application of the approach in another domain</vt:lpstr>
      <vt:lpstr>Example1: microscopy video</vt:lpstr>
      <vt:lpstr>List of contributions  </vt:lpstr>
      <vt:lpstr>PowerPoint Presentation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PowerPoint Presentation</vt:lpstr>
      <vt:lpstr>Preliminary result: compression ratio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65</cp:revision>
  <dcterms:created xsi:type="dcterms:W3CDTF">2017-02-13T04:25:39Z</dcterms:created>
  <dcterms:modified xsi:type="dcterms:W3CDTF">2017-03-14T00:51:01Z</dcterms:modified>
</cp:coreProperties>
</file>